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64" r:id="rId6"/>
    <p:sldId id="265" r:id="rId7"/>
    <p:sldId id="266" r:id="rId8"/>
    <p:sldId id="257" r:id="rId9"/>
    <p:sldId id="25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3572AE-2AA5-4FFE-8E34-20EB4811308E}" v="66" dt="2023-06-11T17:01:05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ria Volpe" userId="DVcx5tqsyq7v+Vd679rTium7NXuMY9W4oXBOFA6QCsQ=" providerId="None" clId="Web-{A23572AE-2AA5-4FFE-8E34-20EB4811308E}"/>
    <pc:docChg chg="modSld">
      <pc:chgData name="Rosaria Volpe" userId="DVcx5tqsyq7v+Vd679rTium7NXuMY9W4oXBOFA6QCsQ=" providerId="None" clId="Web-{A23572AE-2AA5-4FFE-8E34-20EB4811308E}" dt="2023-06-11T17:01:05.095" v="44" actId="14100"/>
      <pc:docMkLst>
        <pc:docMk/>
      </pc:docMkLst>
      <pc:sldChg chg="modSp">
        <pc:chgData name="Rosaria Volpe" userId="DVcx5tqsyq7v+Vd679rTium7NXuMY9W4oXBOFA6QCsQ=" providerId="None" clId="Web-{A23572AE-2AA5-4FFE-8E34-20EB4811308E}" dt="2023-06-11T16:58:59.868" v="21" actId="20577"/>
        <pc:sldMkLst>
          <pc:docMk/>
          <pc:sldMk cId="1686908425" sldId="256"/>
        </pc:sldMkLst>
        <pc:spChg chg="mod">
          <ac:chgData name="Rosaria Volpe" userId="DVcx5tqsyq7v+Vd679rTium7NXuMY9W4oXBOFA6QCsQ=" providerId="None" clId="Web-{A23572AE-2AA5-4FFE-8E34-20EB4811308E}" dt="2023-06-11T16:58:59.868" v="21" actId="20577"/>
          <ac:spMkLst>
            <pc:docMk/>
            <pc:sldMk cId="1686908425" sldId="256"/>
            <ac:spMk id="11" creationId="{48FF99BF-2ADB-4AF5-A847-F82CA06BD867}"/>
          </ac:spMkLst>
        </pc:spChg>
      </pc:sldChg>
      <pc:sldChg chg="modSp">
        <pc:chgData name="Rosaria Volpe" userId="DVcx5tqsyq7v+Vd679rTium7NXuMY9W4oXBOFA6QCsQ=" providerId="None" clId="Web-{A23572AE-2AA5-4FFE-8E34-20EB4811308E}" dt="2023-06-11T16:59:39.886" v="28" actId="14100"/>
        <pc:sldMkLst>
          <pc:docMk/>
          <pc:sldMk cId="2374451418" sldId="259"/>
        </pc:sldMkLst>
        <pc:picChg chg="mod">
          <ac:chgData name="Rosaria Volpe" userId="DVcx5tqsyq7v+Vd679rTium7NXuMY9W4oXBOFA6QCsQ=" providerId="None" clId="Web-{A23572AE-2AA5-4FFE-8E34-20EB4811308E}" dt="2023-06-11T16:59:39.886" v="28" actId="14100"/>
          <ac:picMkLst>
            <pc:docMk/>
            <pc:sldMk cId="2374451418" sldId="259"/>
            <ac:picMk id="2" creationId="{BEB93D7C-6A71-473B-913F-A615308E8288}"/>
          </ac:picMkLst>
        </pc:picChg>
      </pc:sldChg>
      <pc:sldChg chg="addSp delSp modSp">
        <pc:chgData name="Rosaria Volpe" userId="DVcx5tqsyq7v+Vd679rTium7NXuMY9W4oXBOFA6QCsQ=" providerId="None" clId="Web-{A23572AE-2AA5-4FFE-8E34-20EB4811308E}" dt="2023-06-11T16:59:50.371" v="33" actId="14100"/>
        <pc:sldMkLst>
          <pc:docMk/>
          <pc:sldMk cId="3644298469" sldId="260"/>
        </pc:sldMkLst>
        <pc:picChg chg="add mod">
          <ac:chgData name="Rosaria Volpe" userId="DVcx5tqsyq7v+Vd679rTium7NXuMY9W4oXBOFA6QCsQ=" providerId="None" clId="Web-{A23572AE-2AA5-4FFE-8E34-20EB4811308E}" dt="2023-06-11T16:59:50.371" v="33" actId="14100"/>
          <ac:picMkLst>
            <pc:docMk/>
            <pc:sldMk cId="3644298469" sldId="260"/>
            <ac:picMk id="2" creationId="{AA733017-AF5F-D8EF-B76A-BAB36197654E}"/>
          </ac:picMkLst>
        </pc:picChg>
        <pc:picChg chg="del mod">
          <ac:chgData name="Rosaria Volpe" userId="DVcx5tqsyq7v+Vd679rTium7NXuMY9W4oXBOFA6QCsQ=" providerId="None" clId="Web-{A23572AE-2AA5-4FFE-8E34-20EB4811308E}" dt="2023-06-11T16:59:42.402" v="29"/>
          <ac:picMkLst>
            <pc:docMk/>
            <pc:sldMk cId="3644298469" sldId="260"/>
            <ac:picMk id="9" creationId="{20C3A282-12FE-4C6E-AA57-A60D5DF33BFE}"/>
          </ac:picMkLst>
        </pc:picChg>
      </pc:sldChg>
      <pc:sldChg chg="modSp">
        <pc:chgData name="Rosaria Volpe" userId="DVcx5tqsyq7v+Vd679rTium7NXuMY9W4oXBOFA6QCsQ=" providerId="None" clId="Web-{A23572AE-2AA5-4FFE-8E34-20EB4811308E}" dt="2023-06-11T17:01:05.095" v="44" actId="14100"/>
        <pc:sldMkLst>
          <pc:docMk/>
          <pc:sldMk cId="500690284" sldId="261"/>
        </pc:sldMkLst>
        <pc:spChg chg="mod">
          <ac:chgData name="Rosaria Volpe" userId="DVcx5tqsyq7v+Vd679rTium7NXuMY9W4oXBOFA6QCsQ=" providerId="None" clId="Web-{A23572AE-2AA5-4FFE-8E34-20EB4811308E}" dt="2023-06-11T17:01:05.095" v="44" actId="14100"/>
          <ac:spMkLst>
            <pc:docMk/>
            <pc:sldMk cId="500690284" sldId="261"/>
            <ac:spMk id="6" creationId="{99BAF495-D5AF-4EC4-98C9-34DC07647B0E}"/>
          </ac:spMkLst>
        </pc:spChg>
        <pc:picChg chg="mod">
          <ac:chgData name="Rosaria Volpe" userId="DVcx5tqsyq7v+Vd679rTium7NXuMY9W4oXBOFA6QCsQ=" providerId="None" clId="Web-{A23572AE-2AA5-4FFE-8E34-20EB4811308E}" dt="2023-06-11T16:59:55.512" v="35" actId="14100"/>
          <ac:picMkLst>
            <pc:docMk/>
            <pc:sldMk cId="500690284" sldId="261"/>
            <ac:picMk id="2" creationId="{1792AFD4-CBEB-42E4-A5AB-75C465181FC9}"/>
          </ac:picMkLst>
        </pc:picChg>
      </pc:sldChg>
      <pc:sldChg chg="modSp">
        <pc:chgData name="Rosaria Volpe" userId="DVcx5tqsyq7v+Vd679rTium7NXuMY9W4oXBOFA6QCsQ=" providerId="None" clId="Web-{A23572AE-2AA5-4FFE-8E34-20EB4811308E}" dt="2023-06-11T17:00:13.936" v="42" actId="14100"/>
        <pc:sldMkLst>
          <pc:docMk/>
          <pc:sldMk cId="784534454" sldId="262"/>
        </pc:sldMkLst>
        <pc:picChg chg="mod">
          <ac:chgData name="Rosaria Volpe" userId="DVcx5tqsyq7v+Vd679rTium7NXuMY9W4oXBOFA6QCsQ=" providerId="None" clId="Web-{A23572AE-2AA5-4FFE-8E34-20EB4811308E}" dt="2023-06-11T17:00:13.936" v="42" actId="14100"/>
          <ac:picMkLst>
            <pc:docMk/>
            <pc:sldMk cId="784534454" sldId="262"/>
            <ac:picMk id="2" creationId="{305B9DE6-08AE-46DF-AE7F-35811CA93F6E}"/>
          </ac:picMkLst>
        </pc:picChg>
      </pc:sldChg>
      <pc:sldChg chg="modSp">
        <pc:chgData name="Rosaria Volpe" userId="DVcx5tqsyq7v+Vd679rTium7NXuMY9W4oXBOFA6QCsQ=" providerId="None" clId="Web-{A23572AE-2AA5-4FFE-8E34-20EB4811308E}" dt="2023-06-11T17:00:07.935" v="41" actId="14100"/>
        <pc:sldMkLst>
          <pc:docMk/>
          <pc:sldMk cId="486954938" sldId="263"/>
        </pc:sldMkLst>
        <pc:picChg chg="mod">
          <ac:chgData name="Rosaria Volpe" userId="DVcx5tqsyq7v+Vd679rTium7NXuMY9W4oXBOFA6QCsQ=" providerId="None" clId="Web-{A23572AE-2AA5-4FFE-8E34-20EB4811308E}" dt="2023-06-11T17:00:07.935" v="41" actId="14100"/>
          <ac:picMkLst>
            <pc:docMk/>
            <pc:sldMk cId="486954938" sldId="263"/>
            <ac:picMk id="2" creationId="{1F01AE47-8261-4FE0-BC44-C73AE03935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E6089-FE75-4BFC-9B04-E82A2A61F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FB2A8B-5279-43A4-ABC1-44B0D8C7D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530A6B-D701-4290-BCE7-CDE042EF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A58-DD1E-4081-9133-AEEA4AFD44E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912667-CA45-484B-A18E-2FA01C1E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B585CD-CB11-4505-9481-C89B46F9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DDA6-910C-43BF-9DE7-6150521D4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7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4764FB-0DCA-47D2-99FC-43FA7BF2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9976F0-2848-4BAF-BAA4-DF23B7CDB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9985AC-F7D4-495B-AD8D-81BCB5BF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A58-DD1E-4081-9133-AEEA4AFD44E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989A01-F759-4149-991B-1277DFAF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E07A9A-BC96-4F28-8E42-BEAF7223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DDA6-910C-43BF-9DE7-6150521D4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92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CF097D1-9575-40F2-B7F2-28A2C7CBC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0BFDF8C-3D10-4599-A5BF-79FC16585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8B0411-3CD9-49FC-8655-2A5A4EC8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A58-DD1E-4081-9133-AEEA4AFD44E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8A5227-A8F3-47C7-BAAC-7432383C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9B0B7E-CA9F-4EB8-B654-2BADA50B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DDA6-910C-43BF-9DE7-6150521D4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8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B85C5F-81B3-434E-831C-47A46496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5B195-D32D-4480-89CA-F888BD3D6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B33EB1-D647-48D1-981F-F5494CD9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A58-DD1E-4081-9133-AEEA4AFD44E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08CA98-B844-4DA9-AA17-FE70642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BB2871-3BB0-437A-A4DF-7FB70011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DDA6-910C-43BF-9DE7-6150521D4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93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8C8E0-460C-4083-9074-742DC419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C9BAFD-A4C9-424F-8194-1F0CD5EFC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FB1ED8-89DF-4288-92BA-03B1B0E2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A58-DD1E-4081-9133-AEEA4AFD44E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D5E5AB-FB82-43A0-8657-66C042E9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8ED42C-FE96-447B-8340-1C829A6D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DDA6-910C-43BF-9DE7-6150521D4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33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E6973-BC13-4541-A658-6814B3E5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6193B4-7F56-4BB9-B8B7-86F228495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5ABB7C-A0F2-4460-A1F8-A1BF06E54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B05EBE-31F1-47AF-B6EC-E546A0FE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A58-DD1E-4081-9133-AEEA4AFD44E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B3D563-0716-4065-A1C9-FC82D234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01539B-003E-4E65-9BAD-A276A31F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DDA6-910C-43BF-9DE7-6150521D4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88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7928CE-AE31-4573-ACEC-CDB75151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7C0CC0-A10C-4C67-ADA0-E92032707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6AF0E7-2652-41DE-9E31-0AF0692B8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6B69FAE-5C6D-40D8-BC17-D71F7CCD1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7CDAD5-990E-414D-8739-EB0278D87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9AED645-1FBC-42E0-AF63-1D7C15D2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A58-DD1E-4081-9133-AEEA4AFD44E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6DF310-C8EE-4AAA-9577-BDF3CDFB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DEB97BC-B0E3-46BB-B558-2828A6B8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DDA6-910C-43BF-9DE7-6150521D4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3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39CE9D-45DF-4D60-A30F-2F2396E6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753B43-9871-4513-84FF-F1FF7E46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A58-DD1E-4081-9133-AEEA4AFD44E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E123A8-841B-497F-8564-A55A985B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966883-A4A8-429F-8283-83EF6048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DDA6-910C-43BF-9DE7-6150521D4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43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F47A1B1-B226-4BCF-8A40-21F8E1F0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A58-DD1E-4081-9133-AEEA4AFD44E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DC2F7C-F096-418B-9D4E-81463959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BFD6BD-5BC5-47FC-A356-A59907B0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DDA6-910C-43BF-9DE7-6150521D4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37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57569-2CFC-4DE9-BC67-C4BC50B2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32B2A4-E423-4515-BEE8-9D8B7ED29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DC1115-E827-4C0D-9599-A2604C739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58FB01-CE8F-4FD0-A562-5A0D9296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A58-DD1E-4081-9133-AEEA4AFD44E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97F86A-246F-46C5-84AF-1991008C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A85680-6B10-4315-8E62-22927E41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DDA6-910C-43BF-9DE7-6150521D4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87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A52554-DBC9-4FC5-8A16-9EF4FDE1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932D72-2CA5-475C-A742-CFFD4A4D7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F59F88-C889-497F-A7CD-0F6556164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29BDEB-1278-40B6-ABAB-946AA28E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A58-DD1E-4081-9133-AEEA4AFD44E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EE1888-2891-406A-873B-825A0A30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C03100-B325-4426-BBBB-95D53802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DDA6-910C-43BF-9DE7-6150521D4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14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B4893FF-885A-46F6-BF3C-A5B3788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D45D21-AC05-4C5D-91DA-12167CE8D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592FC4-8975-42F8-B7D7-56BFE91A8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7A58-DD1E-4081-9133-AEEA4AFD44E4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9E20B6-454C-4B93-9530-5980A4831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F65BF1-07CA-40A1-8216-87EDA3DCD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DDA6-910C-43BF-9DE7-6150521D4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9227470-8480-41BC-85A5-8C856A78271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1" b="23333"/>
          <a:stretch/>
        </p:blipFill>
        <p:spPr bwMode="auto">
          <a:xfrm>
            <a:off x="10062928" y="113689"/>
            <a:ext cx="1136295" cy="382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1F378406-D12F-4937-A788-E13E2A350AA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086011" y="38100"/>
            <a:ext cx="949470" cy="533401"/>
          </a:xfrm>
          <a:prstGeom prst="rect">
            <a:avLst/>
          </a:prstGeom>
          <a:ln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54C3BAA-CC93-46F7-BF57-066D1D90EAFD}"/>
              </a:ext>
            </a:extLst>
          </p:cNvPr>
          <p:cNvSpPr/>
          <p:nvPr/>
        </p:nvSpPr>
        <p:spPr>
          <a:xfrm>
            <a:off x="9330319" y="647090"/>
            <a:ext cx="2861681" cy="253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en-GB" sz="1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IEA EBC Annex 83 on Positive Energy Districts</a:t>
            </a:r>
            <a:endParaRPr lang="it-I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8795B29-2AB4-4041-9669-43AE6F20C2A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2"/>
          <a:stretch/>
        </p:blipFill>
        <p:spPr bwMode="auto">
          <a:xfrm>
            <a:off x="1" y="1533525"/>
            <a:ext cx="8020050" cy="5170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09BF268-A474-43B5-B062-E0FCFB336BA4}"/>
              </a:ext>
            </a:extLst>
          </p:cNvPr>
          <p:cNvSpPr/>
          <p:nvPr/>
        </p:nvSpPr>
        <p:spPr>
          <a:xfrm>
            <a:off x="3887376" y="954956"/>
            <a:ext cx="8248650" cy="159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3000" b="1" dirty="0">
                <a:solidFill>
                  <a:srgbClr val="2F5496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 International Energy Agency, Energy in Buildings and Communities, Annex 83 Ph.D. Summer School</a:t>
            </a:r>
            <a:endParaRPr lang="it-IT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5F9830B-832A-4819-8761-3DA00D9CC8C3}"/>
              </a:ext>
            </a:extLst>
          </p:cNvPr>
          <p:cNvSpPr/>
          <p:nvPr/>
        </p:nvSpPr>
        <p:spPr>
          <a:xfrm>
            <a:off x="7000875" y="2617066"/>
            <a:ext cx="5191124" cy="101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100" b="1" dirty="0">
                <a:solidFill>
                  <a:srgbClr val="C0811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>
                <a:solidFill>
                  <a:srgbClr val="C0811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“Principles of energy system modelling for Positive Energy Districts”</a:t>
            </a:r>
            <a:endParaRPr lang="it-IT" sz="2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767AE02-36A9-443B-A052-10A13BCCE90A}"/>
              </a:ext>
            </a:extLst>
          </p:cNvPr>
          <p:cNvSpPr/>
          <p:nvPr/>
        </p:nvSpPr>
        <p:spPr>
          <a:xfrm>
            <a:off x="8562171" y="3736601"/>
            <a:ext cx="3537894" cy="76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dirty="0">
                <a:solidFill>
                  <a:srgbClr val="1F3864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Catania, Italy</a:t>
            </a:r>
            <a:endParaRPr lang="it-IT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GB" dirty="0">
                <a:solidFill>
                  <a:srgbClr val="1F3864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June 12 – 16, 2023</a:t>
            </a:r>
            <a:endParaRPr lang="it-IT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8FF99BF-2ADB-4AF5-A847-F82CA06BD867}"/>
              </a:ext>
            </a:extLst>
          </p:cNvPr>
          <p:cNvSpPr/>
          <p:nvPr/>
        </p:nvSpPr>
        <p:spPr>
          <a:xfrm>
            <a:off x="8248416" y="4822333"/>
            <a:ext cx="3629024" cy="12430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endParaRPr lang="en-GB" sz="2100" b="1" dirty="0">
              <a:solidFill>
                <a:srgbClr val="C08110"/>
              </a:solidFill>
              <a:latin typeface="Palatino Linotype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100" b="1" dirty="0">
                <a:solidFill>
                  <a:srgbClr val="C08110"/>
                </a:solidFill>
                <a:latin typeface="Palatino Linotype"/>
                <a:cs typeface="Times New Roman"/>
              </a:rPr>
              <a:t>Rosaria Volpe</a:t>
            </a:r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90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9C29F2D-7CAA-47D4-A5FB-C1DF8E8BC8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1" b="23333"/>
          <a:stretch/>
        </p:blipFill>
        <p:spPr bwMode="auto">
          <a:xfrm>
            <a:off x="10062928" y="113689"/>
            <a:ext cx="1136295" cy="382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10B5D935-B959-4BA0-85D1-CBE76EB9AF2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086011" y="38100"/>
            <a:ext cx="949470" cy="533401"/>
          </a:xfrm>
          <a:prstGeom prst="rect">
            <a:avLst/>
          </a:prstGeom>
          <a:ln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9BAF495-D5AF-4EC4-98C9-34DC07647B0E}"/>
              </a:ext>
            </a:extLst>
          </p:cNvPr>
          <p:cNvSpPr/>
          <p:nvPr/>
        </p:nvSpPr>
        <p:spPr>
          <a:xfrm>
            <a:off x="9330319" y="647090"/>
            <a:ext cx="2861681" cy="253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en-GB" sz="1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IEA EBC Annex 83 on Positive Energy Districts</a:t>
            </a:r>
            <a:endParaRPr lang="it-I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A62BDC-40E7-4177-98C2-9B050BFC5653}"/>
              </a:ext>
            </a:extLst>
          </p:cNvPr>
          <p:cNvSpPr txBox="1"/>
          <p:nvPr/>
        </p:nvSpPr>
        <p:spPr>
          <a:xfrm>
            <a:off x="65302" y="164191"/>
            <a:ext cx="8753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Second IEA EBC </a:t>
            </a:r>
            <a:r>
              <a:rPr lang="it-IT" sz="3000" b="1" dirty="0" err="1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Annex</a:t>
            </a:r>
            <a:r>
              <a:rPr lang="it-IT" sz="3000" b="1" dirty="0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83 </a:t>
            </a:r>
            <a:r>
              <a:rPr lang="it-IT" sz="3000" b="1" dirty="0" err="1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Ph.D</a:t>
            </a:r>
            <a:r>
              <a:rPr lang="it-IT" sz="3000" b="1" dirty="0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 Summer School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12C617-E7BE-4AB0-8916-E6F75F10AC7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8055" y="2072779"/>
            <a:ext cx="5842439" cy="29928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26B742-A478-457C-A5F2-F4297FA8D77E}"/>
              </a:ext>
            </a:extLst>
          </p:cNvPr>
          <p:cNvSpPr/>
          <p:nvPr/>
        </p:nvSpPr>
        <p:spPr>
          <a:xfrm>
            <a:off x="6033247" y="1051673"/>
            <a:ext cx="6096000" cy="5337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b="1" dirty="0">
                <a:solidFill>
                  <a:srgbClr val="CD7C05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Chairs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Rosaria Volpe, University of Catania, Italy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Francesco Guarino, </a:t>
            </a:r>
            <a:r>
              <a:rPr lang="it-IT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Palermo, </a:t>
            </a:r>
            <a:r>
              <a:rPr lang="it-IT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b="1" dirty="0">
                <a:solidFill>
                  <a:srgbClr val="CD7C05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Organizing Committee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Rosaria Volpe, University of Catania, Italy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Francesco Guarino, </a:t>
            </a:r>
            <a:r>
              <a:rPr lang="it-IT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Palermo, </a:t>
            </a:r>
            <a:r>
              <a:rPr lang="it-IT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Maurizio </a:t>
            </a:r>
            <a:r>
              <a:rPr lang="it-IT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Cellura</a:t>
            </a:r>
            <a: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Palermo, </a:t>
            </a:r>
            <a:r>
              <a:rPr lang="it-IT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Alberto </a:t>
            </a:r>
            <a:r>
              <a:rPr lang="it-IT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Fichera</a:t>
            </a:r>
            <a: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Catania, </a:t>
            </a:r>
            <a:r>
              <a:rPr lang="it-IT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Francesco Reda, VTT Technical Research </a:t>
            </a:r>
            <a:r>
              <a:rPr lang="en-GB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Finland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 Hasan, VTT Technical Research </a:t>
            </a:r>
            <a:r>
              <a:rPr lang="en-GB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Finland 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Hassam Rehman, VTT Technical Research </a:t>
            </a:r>
            <a:r>
              <a:rPr lang="en-GB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Finland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Adriano </a:t>
            </a:r>
            <a:r>
              <a:rPr lang="en-US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Bisello</a:t>
            </a:r>
            <a:r>
              <a:rPr lang="en-US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EURAC Research, Italy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Topi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Rasku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VTT Technical Research </a:t>
            </a:r>
            <a:r>
              <a:rPr lang="en-GB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Finland</a:t>
            </a:r>
            <a:endParaRPr lang="it-I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5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9C29F2D-7CAA-47D4-A5FB-C1DF8E8BC8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1" b="23333"/>
          <a:stretch/>
        </p:blipFill>
        <p:spPr bwMode="auto">
          <a:xfrm>
            <a:off x="10062928" y="113689"/>
            <a:ext cx="1136295" cy="382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10B5D935-B959-4BA0-85D1-CBE76EB9AF2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086011" y="38100"/>
            <a:ext cx="949470" cy="533401"/>
          </a:xfrm>
          <a:prstGeom prst="rect">
            <a:avLst/>
          </a:prstGeom>
          <a:ln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9BAF495-D5AF-4EC4-98C9-34DC07647B0E}"/>
              </a:ext>
            </a:extLst>
          </p:cNvPr>
          <p:cNvSpPr/>
          <p:nvPr/>
        </p:nvSpPr>
        <p:spPr>
          <a:xfrm>
            <a:off x="9330319" y="647090"/>
            <a:ext cx="2861681" cy="253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en-GB" sz="1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IEA EBC Annex 83 on Positive Energy Districts</a:t>
            </a:r>
            <a:endParaRPr lang="it-I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A62BDC-40E7-4177-98C2-9B050BFC5653}"/>
              </a:ext>
            </a:extLst>
          </p:cNvPr>
          <p:cNvSpPr txBox="1"/>
          <p:nvPr/>
        </p:nvSpPr>
        <p:spPr>
          <a:xfrm>
            <a:off x="65302" y="164191"/>
            <a:ext cx="8753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Schedule: </a:t>
            </a:r>
            <a:r>
              <a:rPr lang="it-IT" sz="3000" b="1" dirty="0" err="1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Monday</a:t>
            </a:r>
            <a:endParaRPr lang="it-IT" sz="3000" b="1" dirty="0">
              <a:solidFill>
                <a:srgbClr val="2F5496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A583D8-056A-44AD-A107-482BD0D810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517838"/>
          <a:ext cx="7297721" cy="4343400"/>
        </p:xfrm>
        <a:graphic>
          <a:graphicData uri="http://schemas.openxmlformats.org/drawingml/2006/table">
            <a:tbl>
              <a:tblPr/>
              <a:tblGrid>
                <a:gridCol w="1189344">
                  <a:extLst>
                    <a:ext uri="{9D8B030D-6E8A-4147-A177-3AD203B41FA5}">
                      <a16:colId xmlns:a16="http://schemas.microsoft.com/office/drawing/2014/main" val="1296018872"/>
                    </a:ext>
                  </a:extLst>
                </a:gridCol>
                <a:gridCol w="6108377">
                  <a:extLst>
                    <a:ext uri="{9D8B030D-6E8A-4147-A177-3AD203B41FA5}">
                      <a16:colId xmlns:a16="http://schemas.microsoft.com/office/drawing/2014/main" val="7789939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09:00 – 11:00 </a:t>
                      </a:r>
                      <a:endParaRPr lang="it-IT" sz="1500" b="0" i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School program introduction and students' presentation </a:t>
                      </a:r>
                      <a:endParaRPr lang="en-US" sz="1500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603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11:00 – 11:30 </a:t>
                      </a:r>
                      <a:endParaRPr lang="it-IT" sz="1500" b="0" i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1" dirty="0">
                          <a:effectLst/>
                          <a:latin typeface="Palatino Linotype" panose="02040502050505030304" pitchFamily="18" charset="0"/>
                        </a:rPr>
                        <a:t>Break</a:t>
                      </a:r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74734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11:30 – 13:30 </a:t>
                      </a:r>
                      <a:endParaRPr lang="it-IT" sz="1500" b="0" i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Lecture, Dr. Adriano </a:t>
                      </a:r>
                      <a:r>
                        <a:rPr lang="en-US" sz="1500" b="0" i="0" dirty="0" err="1">
                          <a:effectLst/>
                          <a:latin typeface="Palatino Linotype" panose="02040502050505030304" pitchFamily="18" charset="0"/>
                        </a:rPr>
                        <a:t>Bisello</a:t>
                      </a:r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500" b="0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1" i="0" dirty="0">
                          <a:effectLst/>
                          <a:latin typeface="Palatino Linotype" panose="02040502050505030304" pitchFamily="18" charset="0"/>
                        </a:rPr>
                        <a:t>Urban planning, governance perspective, and multiple benefits evaluation in PED</a:t>
                      </a:r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500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1438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13:30 – 14:30 </a:t>
                      </a:r>
                      <a:endParaRPr lang="it-IT" sz="1500" b="0" i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1" dirty="0">
                          <a:effectLst/>
                          <a:latin typeface="Palatino Linotype" panose="02040502050505030304" pitchFamily="18" charset="0"/>
                        </a:rPr>
                        <a:t>Lunch</a:t>
                      </a:r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91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14:30 – 16:30 </a:t>
                      </a:r>
                      <a:endParaRPr lang="it-IT" sz="1500" b="0" i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Group activity, Dr. Adriano </a:t>
                      </a:r>
                      <a:r>
                        <a:rPr lang="en-US" sz="1500" b="0" i="0" dirty="0" err="1">
                          <a:effectLst/>
                          <a:latin typeface="Palatino Linotype" panose="02040502050505030304" pitchFamily="18" charset="0"/>
                        </a:rPr>
                        <a:t>Bisello</a:t>
                      </a:r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500" b="0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1" i="0" dirty="0">
                          <a:effectLst/>
                          <a:latin typeface="Palatino Linotype" panose="02040502050505030304" pitchFamily="18" charset="0"/>
                        </a:rPr>
                        <a:t>Integrated sustainability assessment of PEDs. Expected multiple benefits</a:t>
                      </a:r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500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086"/>
                  </a:ext>
                </a:extLst>
              </a:tr>
            </a:tbl>
          </a:graphicData>
        </a:graphic>
      </p:graphicFrame>
      <p:pic>
        <p:nvPicPr>
          <p:cNvPr id="3074" name="Picture 2" descr="The Importance of Public Participation in Urban Planning – Hello Lamp Post">
            <a:extLst>
              <a:ext uri="{FF2B5EF4-FFF2-40B4-BE49-F238E27FC236}">
                <a16:creationId xmlns:a16="http://schemas.microsoft.com/office/drawing/2014/main" id="{648663FD-A521-468B-8654-D5D334F5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23" y="2379023"/>
            <a:ext cx="4672458" cy="2441736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8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9C29F2D-7CAA-47D4-A5FB-C1DF8E8BC8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1" b="23333"/>
          <a:stretch/>
        </p:blipFill>
        <p:spPr bwMode="auto">
          <a:xfrm>
            <a:off x="10062928" y="113689"/>
            <a:ext cx="1136295" cy="382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10B5D935-B959-4BA0-85D1-CBE76EB9AF2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086011" y="38100"/>
            <a:ext cx="949470" cy="533401"/>
          </a:xfrm>
          <a:prstGeom prst="rect">
            <a:avLst/>
          </a:prstGeom>
          <a:ln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9BAF495-D5AF-4EC4-98C9-34DC07647B0E}"/>
              </a:ext>
            </a:extLst>
          </p:cNvPr>
          <p:cNvSpPr/>
          <p:nvPr/>
        </p:nvSpPr>
        <p:spPr>
          <a:xfrm>
            <a:off x="9330319" y="647090"/>
            <a:ext cx="2861681" cy="253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en-GB" sz="1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IEA EBC Annex 83 on Positive Energy Districts</a:t>
            </a:r>
            <a:endParaRPr lang="it-I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A62BDC-40E7-4177-98C2-9B050BFC5653}"/>
              </a:ext>
            </a:extLst>
          </p:cNvPr>
          <p:cNvSpPr txBox="1"/>
          <p:nvPr/>
        </p:nvSpPr>
        <p:spPr>
          <a:xfrm>
            <a:off x="65302" y="164191"/>
            <a:ext cx="8753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Schedule: </a:t>
            </a:r>
            <a:r>
              <a:rPr lang="it-IT" sz="3000" b="1" dirty="0" err="1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Tuesday</a:t>
            </a:r>
            <a:endParaRPr lang="it-IT" sz="3000" b="1" dirty="0">
              <a:solidFill>
                <a:srgbClr val="2F5496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B884A1-B2EB-4941-8384-41ACF19EC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2075"/>
              </p:ext>
            </p:extLst>
          </p:nvPr>
        </p:nvGraphicFramePr>
        <p:xfrm>
          <a:off x="172878" y="1669715"/>
          <a:ext cx="4815840" cy="1554480"/>
        </p:xfrm>
        <a:graphic>
          <a:graphicData uri="http://schemas.openxmlformats.org/drawingml/2006/table">
            <a:tbl>
              <a:tblPr/>
              <a:tblGrid>
                <a:gridCol w="784860">
                  <a:extLst>
                    <a:ext uri="{9D8B030D-6E8A-4147-A177-3AD203B41FA5}">
                      <a16:colId xmlns:a16="http://schemas.microsoft.com/office/drawing/2014/main" val="2879309451"/>
                    </a:ext>
                  </a:extLst>
                </a:gridCol>
                <a:gridCol w="4030980">
                  <a:extLst>
                    <a:ext uri="{9D8B030D-6E8A-4147-A177-3AD203B41FA5}">
                      <a16:colId xmlns:a16="http://schemas.microsoft.com/office/drawing/2014/main" val="228997468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09:00 – 11:00 </a:t>
                      </a:r>
                      <a:endParaRPr lang="it-IT" sz="1500" b="0" i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Lecture, Prof. Giuseppe </a:t>
                      </a:r>
                      <a:r>
                        <a:rPr lang="it-IT" sz="1500" b="0" i="0" dirty="0" err="1">
                          <a:effectLst/>
                          <a:latin typeface="Palatino Linotype" panose="02040502050505030304" pitchFamily="18" charset="0"/>
                        </a:rPr>
                        <a:t>Inturri</a:t>
                      </a:r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1" i="0" dirty="0" err="1">
                          <a:effectLst/>
                          <a:latin typeface="Palatino Linotype" panose="02040502050505030304" pitchFamily="18" charset="0"/>
                        </a:rPr>
                        <a:t>Mobility</a:t>
                      </a:r>
                      <a:r>
                        <a:rPr lang="it-IT" sz="1500" b="1" i="0" dirty="0">
                          <a:effectLst/>
                          <a:latin typeface="Palatino Linotype" panose="02040502050505030304" pitchFamily="18" charset="0"/>
                        </a:rPr>
                        <a:t> in Positive Energy </a:t>
                      </a:r>
                      <a:r>
                        <a:rPr lang="it-IT" sz="1500" b="1" i="0" dirty="0" err="1">
                          <a:effectLst/>
                          <a:latin typeface="Palatino Linotype" panose="02040502050505030304" pitchFamily="18" charset="0"/>
                        </a:rPr>
                        <a:t>Districts</a:t>
                      </a:r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27686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11:30 – 18:30 </a:t>
                      </a:r>
                      <a:endParaRPr lang="it-IT" sz="1500" b="0" i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0" i="1" dirty="0">
                          <a:effectLst/>
                          <a:latin typeface="Palatino Linotype" panose="02040502050505030304" pitchFamily="18" charset="0"/>
                        </a:rPr>
                        <a:t>Social activity: Black Sand Beach</a:t>
                      </a:r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500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4446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3C57F72-C001-44F8-AB2E-2E5EA8F24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506" y="1682004"/>
            <a:ext cx="6432934" cy="48188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686EB9-30DE-4D0E-8CE9-9AC895304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12" y="3873162"/>
            <a:ext cx="3585322" cy="22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9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9C29F2D-7CAA-47D4-A5FB-C1DF8E8BC8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1" b="23333"/>
          <a:stretch/>
        </p:blipFill>
        <p:spPr bwMode="auto">
          <a:xfrm>
            <a:off x="10062928" y="113689"/>
            <a:ext cx="1136295" cy="382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10B5D935-B959-4BA0-85D1-CBE76EB9AF2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086011" y="38100"/>
            <a:ext cx="949470" cy="533401"/>
          </a:xfrm>
          <a:prstGeom prst="rect">
            <a:avLst/>
          </a:prstGeom>
          <a:ln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9BAF495-D5AF-4EC4-98C9-34DC07647B0E}"/>
              </a:ext>
            </a:extLst>
          </p:cNvPr>
          <p:cNvSpPr/>
          <p:nvPr/>
        </p:nvSpPr>
        <p:spPr>
          <a:xfrm>
            <a:off x="9330319" y="647090"/>
            <a:ext cx="2861681" cy="253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en-GB" sz="1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IEA EBC Annex 83 on Positive Energy Districts</a:t>
            </a:r>
            <a:endParaRPr lang="it-I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A62BDC-40E7-4177-98C2-9B050BFC5653}"/>
              </a:ext>
            </a:extLst>
          </p:cNvPr>
          <p:cNvSpPr txBox="1"/>
          <p:nvPr/>
        </p:nvSpPr>
        <p:spPr>
          <a:xfrm>
            <a:off x="65302" y="164191"/>
            <a:ext cx="8753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Schedule: Wednesday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C8D24B-3090-4CB1-8931-468856254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47041"/>
              </p:ext>
            </p:extLst>
          </p:nvPr>
        </p:nvGraphicFramePr>
        <p:xfrm>
          <a:off x="266980" y="1445987"/>
          <a:ext cx="8753475" cy="4843848"/>
        </p:xfrm>
        <a:graphic>
          <a:graphicData uri="http://schemas.openxmlformats.org/drawingml/2006/table">
            <a:tbl>
              <a:tblPr/>
              <a:tblGrid>
                <a:gridCol w="1426594">
                  <a:extLst>
                    <a:ext uri="{9D8B030D-6E8A-4147-A177-3AD203B41FA5}">
                      <a16:colId xmlns:a16="http://schemas.microsoft.com/office/drawing/2014/main" val="937385110"/>
                    </a:ext>
                  </a:extLst>
                </a:gridCol>
                <a:gridCol w="7326881">
                  <a:extLst>
                    <a:ext uri="{9D8B030D-6E8A-4147-A177-3AD203B41FA5}">
                      <a16:colId xmlns:a16="http://schemas.microsoft.com/office/drawing/2014/main" val="308195294"/>
                    </a:ext>
                  </a:extLst>
                </a:gridCol>
              </a:tblGrid>
              <a:tr h="600184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09:00 – 11:00 </a:t>
                      </a:r>
                      <a:endParaRPr lang="it-IT" sz="1500" b="0" i="0">
                        <a:effectLst/>
                      </a:endParaRPr>
                    </a:p>
                  </a:txBody>
                  <a:tcPr marL="75023" marR="75023" marT="37512" marB="3751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Lecture, Dr. </a:t>
                      </a:r>
                      <a:r>
                        <a:rPr lang="en-US" sz="1500" b="0" i="0" dirty="0" err="1">
                          <a:effectLst/>
                          <a:latin typeface="Palatino Linotype" panose="02040502050505030304" pitchFamily="18" charset="0"/>
                        </a:rPr>
                        <a:t>Abolfazl</a:t>
                      </a:r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 Rezaei </a:t>
                      </a:r>
                      <a:endParaRPr lang="en-US" sz="1500" b="0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1" i="0" dirty="0">
                          <a:effectLst/>
                          <a:latin typeface="Palatino Linotype" panose="02040502050505030304" pitchFamily="18" charset="0"/>
                        </a:rPr>
                        <a:t>Renewable-based energy systems in districts</a:t>
                      </a:r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500" b="0" i="0" dirty="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40274"/>
                  </a:ext>
                </a:extLst>
              </a:tr>
              <a:tr h="600184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11:00 – 11:30 </a:t>
                      </a:r>
                      <a:endParaRPr lang="it-IT" sz="1500" b="0" i="0">
                        <a:effectLst/>
                      </a:endParaRPr>
                    </a:p>
                  </a:txBody>
                  <a:tcPr marL="75023" marR="75023" marT="37512" marB="3751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1" dirty="0">
                          <a:effectLst/>
                          <a:latin typeface="Palatino Linotype" panose="02040502050505030304" pitchFamily="18" charset="0"/>
                        </a:rPr>
                        <a:t>Break</a:t>
                      </a:r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 dirty="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647397"/>
                  </a:ext>
                </a:extLst>
              </a:tr>
              <a:tr h="600184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11:30 – 13:30 </a:t>
                      </a:r>
                      <a:endParaRPr lang="it-IT" sz="1500" b="0" i="0">
                        <a:effectLst/>
                      </a:endParaRPr>
                    </a:p>
                  </a:txBody>
                  <a:tcPr marL="75023" marR="75023" marT="37512" marB="3751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Group activity, Dr. </a:t>
                      </a:r>
                      <a:r>
                        <a:rPr lang="en-US" sz="1500" b="0" i="0" dirty="0" err="1">
                          <a:effectLst/>
                          <a:latin typeface="Palatino Linotype" panose="02040502050505030304" pitchFamily="18" charset="0"/>
                        </a:rPr>
                        <a:t>Abolfazl</a:t>
                      </a:r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 Rezaei </a:t>
                      </a:r>
                      <a:endParaRPr lang="en-US" sz="1500" b="0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1" i="0" dirty="0">
                          <a:effectLst/>
                          <a:latin typeface="Palatino Linotype" panose="02040502050505030304" pitchFamily="18" charset="0"/>
                        </a:rPr>
                        <a:t>Simulation of load curves and components</a:t>
                      </a:r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500" b="0" i="0" dirty="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853982"/>
                  </a:ext>
                </a:extLst>
              </a:tr>
              <a:tr h="600184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13:30 – 14:30 </a:t>
                      </a:r>
                      <a:endParaRPr lang="it-IT" sz="1500" b="0" i="0">
                        <a:effectLst/>
                      </a:endParaRPr>
                    </a:p>
                  </a:txBody>
                  <a:tcPr marL="75023" marR="75023" marT="37512" marB="3751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1" dirty="0">
                          <a:effectLst/>
                          <a:latin typeface="Palatino Linotype" panose="02040502050505030304" pitchFamily="18" charset="0"/>
                        </a:rPr>
                        <a:t>Lunch</a:t>
                      </a:r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 dirty="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23571"/>
                  </a:ext>
                </a:extLst>
              </a:tr>
              <a:tr h="750231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14:30 – 16:30 </a:t>
                      </a:r>
                      <a:endParaRPr lang="it-IT" sz="1500" b="0" i="0">
                        <a:effectLst/>
                      </a:endParaRPr>
                    </a:p>
                  </a:txBody>
                  <a:tcPr marL="75023" marR="75023" marT="37512" marB="3751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50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0" i="0">
                          <a:effectLst/>
                          <a:latin typeface="Palatino Linotype" panose="02040502050505030304" pitchFamily="18" charset="0"/>
                        </a:rPr>
                        <a:t>Lecture, Prof. Rosaria Volpe </a:t>
                      </a:r>
                      <a:endParaRPr lang="en-US" sz="1500" b="0" i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1" i="0">
                          <a:effectLst/>
                          <a:latin typeface="Palatino Linotype" panose="02040502050505030304" pitchFamily="18" charset="0"/>
                        </a:rPr>
                        <a:t>Energy audits and monitoring for Positive Energy Districts</a:t>
                      </a:r>
                      <a:r>
                        <a:rPr lang="en-US" sz="1500" b="0" i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500" b="0" i="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600326"/>
                  </a:ext>
                </a:extLst>
              </a:tr>
              <a:tr h="600184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16:30 – 16:45 </a:t>
                      </a:r>
                      <a:endParaRPr lang="it-IT" sz="1500" b="0" i="0">
                        <a:effectLst/>
                      </a:endParaRPr>
                    </a:p>
                  </a:txBody>
                  <a:tcPr marL="75023" marR="75023" marT="37512" marB="3751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50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1">
                          <a:effectLst/>
                          <a:latin typeface="Palatino Linotype" panose="02040502050505030304" pitchFamily="18" charset="0"/>
                        </a:rPr>
                        <a:t>Break</a:t>
                      </a:r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166052"/>
                  </a:ext>
                </a:extLst>
              </a:tr>
              <a:tr h="600184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16:45 – 18:45 </a:t>
                      </a:r>
                      <a:endParaRPr lang="it-IT" sz="1500" b="0" i="0">
                        <a:effectLst/>
                      </a:endParaRPr>
                    </a:p>
                  </a:txBody>
                  <a:tcPr marL="75023" marR="75023" marT="37512" marB="37512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Group activity, Prof. Rosaria Volpe </a:t>
                      </a:r>
                      <a:endParaRPr lang="en-US" sz="1500" b="0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1" i="0" dirty="0">
                          <a:effectLst/>
                          <a:latin typeface="Palatino Linotype" panose="02040502050505030304" pitchFamily="18" charset="0"/>
                        </a:rPr>
                        <a:t>Control and CUSUM charts for PEDs</a:t>
                      </a:r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500" b="0" i="0" dirty="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4847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95A35F9-15E8-433F-9F56-012B48C74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789" y="1051673"/>
            <a:ext cx="3964607" cy="2638266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7FEDB2-9FFB-4334-9630-D66FF3803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317" y="4222935"/>
            <a:ext cx="4198172" cy="21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4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9C29F2D-7CAA-47D4-A5FB-C1DF8E8BC8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1" b="23333"/>
          <a:stretch/>
        </p:blipFill>
        <p:spPr bwMode="auto">
          <a:xfrm>
            <a:off x="10062928" y="113689"/>
            <a:ext cx="1136295" cy="382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10B5D935-B959-4BA0-85D1-CBE76EB9AF2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086011" y="38100"/>
            <a:ext cx="949470" cy="533401"/>
          </a:xfrm>
          <a:prstGeom prst="rect">
            <a:avLst/>
          </a:prstGeom>
          <a:ln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9BAF495-D5AF-4EC4-98C9-34DC07647B0E}"/>
              </a:ext>
            </a:extLst>
          </p:cNvPr>
          <p:cNvSpPr/>
          <p:nvPr/>
        </p:nvSpPr>
        <p:spPr>
          <a:xfrm>
            <a:off x="9330319" y="647090"/>
            <a:ext cx="2861681" cy="253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en-GB" sz="1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IEA EBC Annex 83 on Positive Energy Districts</a:t>
            </a:r>
            <a:endParaRPr lang="it-I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A62BDC-40E7-4177-98C2-9B050BFC5653}"/>
              </a:ext>
            </a:extLst>
          </p:cNvPr>
          <p:cNvSpPr txBox="1"/>
          <p:nvPr/>
        </p:nvSpPr>
        <p:spPr>
          <a:xfrm>
            <a:off x="65302" y="164191"/>
            <a:ext cx="8753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Schedule: </a:t>
            </a:r>
            <a:r>
              <a:rPr lang="it-IT" sz="3000" b="1" dirty="0" err="1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Thursday</a:t>
            </a:r>
            <a:endParaRPr lang="it-IT" sz="3000" b="1" dirty="0">
              <a:solidFill>
                <a:srgbClr val="2F5496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6E4D16A-6D27-4A23-9D25-EF4D7305A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40712"/>
              </p:ext>
            </p:extLst>
          </p:nvPr>
        </p:nvGraphicFramePr>
        <p:xfrm>
          <a:off x="65302" y="1416381"/>
          <a:ext cx="10659880" cy="4794529"/>
        </p:xfrm>
        <a:graphic>
          <a:graphicData uri="http://schemas.openxmlformats.org/drawingml/2006/table">
            <a:tbl>
              <a:tblPr/>
              <a:tblGrid>
                <a:gridCol w="1712899">
                  <a:extLst>
                    <a:ext uri="{9D8B030D-6E8A-4147-A177-3AD203B41FA5}">
                      <a16:colId xmlns:a16="http://schemas.microsoft.com/office/drawing/2014/main" val="3003683087"/>
                    </a:ext>
                  </a:extLst>
                </a:gridCol>
                <a:gridCol w="8946981">
                  <a:extLst>
                    <a:ext uri="{9D8B030D-6E8A-4147-A177-3AD203B41FA5}">
                      <a16:colId xmlns:a16="http://schemas.microsoft.com/office/drawing/2014/main" val="831100585"/>
                    </a:ext>
                  </a:extLst>
                </a:gridCol>
              </a:tblGrid>
              <a:tr h="842194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09:00 – 11:00 </a:t>
                      </a:r>
                      <a:endParaRPr lang="it-IT" sz="1500" b="0" i="0">
                        <a:effectLst/>
                      </a:endParaRPr>
                    </a:p>
                  </a:txBody>
                  <a:tcPr marL="70183" marR="70183" marT="35091" marB="35091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50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Lecture, Prof. Maurizio Cellura and Prof. Francesco Guarino </a:t>
                      </a:r>
                      <a:endParaRPr lang="it-IT" sz="1500" b="0" i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1" i="0">
                          <a:effectLst/>
                          <a:latin typeface="Palatino Linotype" panose="02040502050505030304" pitchFamily="18" charset="0"/>
                        </a:rPr>
                        <a:t>Positive Energy Districts case-studies: towards an urban carbon footprint</a:t>
                      </a:r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041964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11:00 – 11:30 </a:t>
                      </a:r>
                      <a:endParaRPr lang="it-IT" sz="1500" b="0" i="0">
                        <a:effectLst/>
                      </a:endParaRPr>
                    </a:p>
                  </a:txBody>
                  <a:tcPr marL="70183" marR="70183" marT="35091" marB="35091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1" dirty="0">
                          <a:effectLst/>
                          <a:latin typeface="Palatino Linotype" panose="02040502050505030304" pitchFamily="18" charset="0"/>
                        </a:rPr>
                        <a:t>Break</a:t>
                      </a:r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 dirty="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8794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11:30 – 13:30 </a:t>
                      </a:r>
                      <a:endParaRPr lang="it-IT" sz="1500" b="0" i="0">
                        <a:effectLst/>
                      </a:endParaRPr>
                    </a:p>
                  </a:txBody>
                  <a:tcPr marL="70183" marR="70183" marT="35091" marB="35091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Group activity, Prof. Maurizio </a:t>
                      </a:r>
                      <a:r>
                        <a:rPr lang="en-US" sz="1500" b="0" i="0" dirty="0" err="1">
                          <a:effectLst/>
                          <a:latin typeface="Palatino Linotype" panose="02040502050505030304" pitchFamily="18" charset="0"/>
                        </a:rPr>
                        <a:t>Cellura</a:t>
                      </a:r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 and Prof. Francesco Guarino </a:t>
                      </a:r>
                      <a:endParaRPr lang="en-US" sz="1500" b="0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1" i="0" dirty="0">
                          <a:effectLst/>
                          <a:latin typeface="Palatino Linotype" panose="02040502050505030304" pitchFamily="18" charset="0"/>
                        </a:rPr>
                        <a:t>Energy and carbon balance calculations</a:t>
                      </a:r>
                      <a:r>
                        <a:rPr lang="en-US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500" b="0" i="0" dirty="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76876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13:30 – 14:30 </a:t>
                      </a:r>
                      <a:endParaRPr lang="it-IT" sz="1500" b="0" i="0">
                        <a:effectLst/>
                      </a:endParaRPr>
                    </a:p>
                  </a:txBody>
                  <a:tcPr marL="70183" marR="70183" marT="35091" marB="35091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1" dirty="0">
                          <a:effectLst/>
                          <a:latin typeface="Palatino Linotype" panose="02040502050505030304" pitchFamily="18" charset="0"/>
                        </a:rPr>
                        <a:t>Lunch</a:t>
                      </a:r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 dirty="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19561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14:30 – 16:30 </a:t>
                      </a:r>
                      <a:endParaRPr lang="it-IT" sz="1500" b="0" i="0">
                        <a:effectLst/>
                      </a:endParaRPr>
                    </a:p>
                  </a:txBody>
                  <a:tcPr marL="70183" marR="70183" marT="35091" marB="35091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50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0" i="0">
                          <a:effectLst/>
                          <a:latin typeface="Palatino Linotype" panose="02040502050505030304" pitchFamily="18" charset="0"/>
                        </a:rPr>
                        <a:t>Lecture, Dr. Topi Rasku </a:t>
                      </a:r>
                      <a:endParaRPr lang="en-US" sz="1500" b="0" i="0">
                        <a:effectLst/>
                      </a:endParaRPr>
                    </a:p>
                    <a:p>
                      <a:pPr algn="just" rtl="0" fontAlgn="base"/>
                      <a:r>
                        <a:rPr lang="en-US" sz="1500" b="1" i="0">
                          <a:effectLst/>
                          <a:latin typeface="Palatino Linotype" panose="02040502050505030304" pitchFamily="18" charset="0"/>
                        </a:rPr>
                        <a:t>Modelling the energy market impacts of PEDs</a:t>
                      </a:r>
                      <a:r>
                        <a:rPr lang="en-US" sz="1500" b="0" i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1500" b="0" i="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858807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16:30 – 16:45 </a:t>
                      </a:r>
                      <a:endParaRPr lang="it-IT" sz="1500" b="0" i="0">
                        <a:effectLst/>
                      </a:endParaRPr>
                    </a:p>
                  </a:txBody>
                  <a:tcPr marL="70183" marR="70183" marT="35091" marB="35091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50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1">
                          <a:effectLst/>
                          <a:latin typeface="Palatino Linotype" panose="02040502050505030304" pitchFamily="18" charset="0"/>
                        </a:rPr>
                        <a:t>Break</a:t>
                      </a:r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10701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 fontAlgn="ctr"/>
                      <a:endParaRPr lang="it-IT" sz="1500">
                        <a:effectLst/>
                      </a:endParaRPr>
                    </a:p>
                    <a:p>
                      <a:pPr algn="ctr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16:45 – 18:45 </a:t>
                      </a:r>
                      <a:endParaRPr lang="it-IT" sz="1500" b="0" i="0">
                        <a:effectLst/>
                      </a:endParaRPr>
                    </a:p>
                  </a:txBody>
                  <a:tcPr marL="70183" marR="70183" marT="35091" marB="35091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Group activity, Dr. Topi </a:t>
                      </a:r>
                      <a:r>
                        <a:rPr lang="it-IT" sz="1500" b="0" i="0" dirty="0" err="1">
                          <a:effectLst/>
                          <a:latin typeface="Palatino Linotype" panose="02040502050505030304" pitchFamily="18" charset="0"/>
                        </a:rPr>
                        <a:t>Rasku</a:t>
                      </a:r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1" i="0" dirty="0" err="1">
                          <a:effectLst/>
                          <a:latin typeface="Palatino Linotype" panose="02040502050505030304" pitchFamily="18" charset="0"/>
                        </a:rPr>
                        <a:t>SpineOpt</a:t>
                      </a:r>
                      <a:r>
                        <a:rPr lang="it-IT" sz="1500" b="1" i="0" dirty="0">
                          <a:effectLst/>
                          <a:latin typeface="Palatino Linotype" panose="02040502050505030304" pitchFamily="18" charset="0"/>
                        </a:rPr>
                        <a:t> demo</a:t>
                      </a:r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 dirty="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70471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5E038B7-AEB7-4D1A-9E18-9DE65BE03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636" y="1598685"/>
            <a:ext cx="2619375" cy="1743075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A97AD1-C74F-4FEA-8759-48C932D3C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011" y="5441619"/>
            <a:ext cx="6055659" cy="100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7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9C29F2D-7CAA-47D4-A5FB-C1DF8E8BC8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1" b="23333"/>
          <a:stretch/>
        </p:blipFill>
        <p:spPr bwMode="auto">
          <a:xfrm>
            <a:off x="10062928" y="113689"/>
            <a:ext cx="1136295" cy="382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10B5D935-B959-4BA0-85D1-CBE76EB9AF2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086011" y="38100"/>
            <a:ext cx="949470" cy="533401"/>
          </a:xfrm>
          <a:prstGeom prst="rect">
            <a:avLst/>
          </a:prstGeom>
          <a:ln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9BAF495-D5AF-4EC4-98C9-34DC07647B0E}"/>
              </a:ext>
            </a:extLst>
          </p:cNvPr>
          <p:cNvSpPr/>
          <p:nvPr/>
        </p:nvSpPr>
        <p:spPr>
          <a:xfrm>
            <a:off x="9330319" y="647090"/>
            <a:ext cx="2861681" cy="253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en-GB" sz="1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IEA EBC Annex 83 on Positive Energy Districts</a:t>
            </a:r>
            <a:endParaRPr lang="it-I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A62BDC-40E7-4177-98C2-9B050BFC5653}"/>
              </a:ext>
            </a:extLst>
          </p:cNvPr>
          <p:cNvSpPr txBox="1"/>
          <p:nvPr/>
        </p:nvSpPr>
        <p:spPr>
          <a:xfrm>
            <a:off x="65302" y="164191"/>
            <a:ext cx="8753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Schedule: Friday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BB8905-CA5C-4B76-9C30-6038E1DE9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11125"/>
              </p:ext>
            </p:extLst>
          </p:nvPr>
        </p:nvGraphicFramePr>
        <p:xfrm>
          <a:off x="218739" y="2491638"/>
          <a:ext cx="4815840" cy="2331720"/>
        </p:xfrm>
        <a:graphic>
          <a:graphicData uri="http://schemas.openxmlformats.org/drawingml/2006/table">
            <a:tbl>
              <a:tblPr/>
              <a:tblGrid>
                <a:gridCol w="784860">
                  <a:extLst>
                    <a:ext uri="{9D8B030D-6E8A-4147-A177-3AD203B41FA5}">
                      <a16:colId xmlns:a16="http://schemas.microsoft.com/office/drawing/2014/main" val="380407932"/>
                    </a:ext>
                  </a:extLst>
                </a:gridCol>
                <a:gridCol w="4030980">
                  <a:extLst>
                    <a:ext uri="{9D8B030D-6E8A-4147-A177-3AD203B41FA5}">
                      <a16:colId xmlns:a16="http://schemas.microsoft.com/office/drawing/2014/main" val="145684811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fontAlgn="t"/>
                      <a:endParaRPr lang="it-IT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09:00 – 11:00 </a:t>
                      </a:r>
                      <a:endParaRPr lang="it-IT" sz="1500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Round-</a:t>
                      </a:r>
                      <a:r>
                        <a:rPr lang="it-IT" sz="1500" b="0" i="0" dirty="0" err="1">
                          <a:effectLst/>
                          <a:latin typeface="Palatino Linotype" panose="02040502050505030304" pitchFamily="18" charset="0"/>
                        </a:rPr>
                        <a:t>table</a:t>
                      </a:r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53183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t"/>
                      <a:endParaRPr lang="it-IT" sz="150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11:00 – 11:30 </a:t>
                      </a:r>
                      <a:endParaRPr lang="it-IT" sz="1500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1" dirty="0">
                          <a:effectLst/>
                          <a:latin typeface="Palatino Linotype" panose="02040502050505030304" pitchFamily="18" charset="0"/>
                        </a:rPr>
                        <a:t>Break</a:t>
                      </a:r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591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t"/>
                      <a:endParaRPr lang="it-IT" sz="150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0">
                          <a:effectLst/>
                          <a:latin typeface="Palatino Linotype" panose="02040502050505030304" pitchFamily="18" charset="0"/>
                        </a:rPr>
                        <a:t>11:30 – 13:30 </a:t>
                      </a:r>
                      <a:endParaRPr lang="it-IT" sz="1500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5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Results’ presentation and </a:t>
                      </a:r>
                      <a:r>
                        <a:rPr lang="it-IT" sz="1500" b="0" i="0" dirty="0" err="1">
                          <a:effectLst/>
                          <a:latin typeface="Palatino Linotype" panose="02040502050505030304" pitchFamily="18" charset="0"/>
                        </a:rPr>
                        <a:t>greetings</a:t>
                      </a:r>
                      <a:r>
                        <a:rPr lang="it-IT" sz="1500" b="0" i="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it-IT" sz="1500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69062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634CD38-704E-4106-94F8-E3A3B98F1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903" y="1383931"/>
            <a:ext cx="6178455" cy="40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6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9C29F2D-7CAA-47D4-A5FB-C1DF8E8BC8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1" b="23333"/>
          <a:stretch/>
        </p:blipFill>
        <p:spPr bwMode="auto">
          <a:xfrm>
            <a:off x="10062928" y="113689"/>
            <a:ext cx="1136295" cy="382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10B5D935-B959-4BA0-85D1-CBE76EB9AF2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086011" y="38100"/>
            <a:ext cx="949470" cy="533401"/>
          </a:xfrm>
          <a:prstGeom prst="rect">
            <a:avLst/>
          </a:prstGeom>
          <a:ln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9BAF495-D5AF-4EC4-98C9-34DC07647B0E}"/>
              </a:ext>
            </a:extLst>
          </p:cNvPr>
          <p:cNvSpPr/>
          <p:nvPr/>
        </p:nvSpPr>
        <p:spPr>
          <a:xfrm>
            <a:off x="9330319" y="647090"/>
            <a:ext cx="2861681" cy="253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en-GB" sz="1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IEA EBC Annex 83 on Positive Energy Districts</a:t>
            </a:r>
            <a:endParaRPr lang="it-I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A62BDC-40E7-4177-98C2-9B050BFC5653}"/>
              </a:ext>
            </a:extLst>
          </p:cNvPr>
          <p:cNvSpPr txBox="1"/>
          <p:nvPr/>
        </p:nvSpPr>
        <p:spPr>
          <a:xfrm>
            <a:off x="65302" y="164191"/>
            <a:ext cx="8753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Some info </a:t>
            </a:r>
            <a:r>
              <a:rPr lang="it-IT" sz="3000" b="1" dirty="0" err="1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before</a:t>
            </a:r>
            <a:r>
              <a:rPr lang="it-IT" sz="3000" b="1" dirty="0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1" dirty="0" err="1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we</a:t>
            </a:r>
            <a:r>
              <a:rPr lang="it-IT" sz="3000" b="1" dirty="0">
                <a:solidFill>
                  <a:srgbClr val="2F5496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start…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06E50F-E6A4-42C8-8C88-195AD78181CD}"/>
              </a:ext>
            </a:extLst>
          </p:cNvPr>
          <p:cNvSpPr txBox="1"/>
          <p:nvPr/>
        </p:nvSpPr>
        <p:spPr>
          <a:xfrm>
            <a:off x="65301" y="1269091"/>
            <a:ext cx="11970180" cy="4405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If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not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yet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done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please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download the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tools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/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programs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that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will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be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used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during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the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upcoming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Lectures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sz="21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Use the following link or the QR code to look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into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the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Lectures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and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pics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! Upload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all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your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material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and pictures in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these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folder and SHARE! Use the hashtag </a:t>
            </a:r>
            <a:r>
              <a:rPr lang="it-IT" sz="2100" b="1" u="sng" dirty="0">
                <a:solidFill>
                  <a:srgbClr val="0070C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#annex83catania </a:t>
            </a:r>
          </a:p>
          <a:p>
            <a:pPr>
              <a:lnSpc>
                <a:spcPct val="150000"/>
              </a:lnSpc>
            </a:pPr>
            <a:endParaRPr lang="it-IT" sz="2100" b="1" u="sng" dirty="0">
              <a:solidFill>
                <a:srgbClr val="0070C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100" b="1" dirty="0">
                <a:solidFill>
                  <a:srgbClr val="0070C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    </a:t>
            </a:r>
            <a:r>
              <a:rPr lang="it-IT" sz="2100" b="1" u="sng" dirty="0">
                <a:solidFill>
                  <a:srgbClr val="0070C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https://drive.google.com/drive/folders/1bvZn3n0Zs-ug4tFmmVjsGhkqEDkejKc4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sz="2100" b="1" u="sng" dirty="0">
              <a:solidFill>
                <a:srgbClr val="0070C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sz="2100" b="1" u="sng" dirty="0">
              <a:solidFill>
                <a:srgbClr val="0070C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64729B-3D20-47BA-81B0-8DC6CA1C25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82" t="31503" r="17463" b="48105"/>
          <a:stretch/>
        </p:blipFill>
        <p:spPr>
          <a:xfrm>
            <a:off x="10010246" y="4702375"/>
            <a:ext cx="2151530" cy="2117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815FA9-0628-4F3B-BD8E-D48E5A00B01A}"/>
              </a:ext>
            </a:extLst>
          </p:cNvPr>
          <p:cNvSpPr/>
          <p:nvPr/>
        </p:nvSpPr>
        <p:spPr>
          <a:xfrm>
            <a:off x="156519" y="5148435"/>
            <a:ext cx="9606046" cy="5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Wifi</a:t>
            </a:r>
            <a:r>
              <a:rPr lang="it-IT" sz="2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: </a:t>
            </a:r>
            <a:r>
              <a:rPr lang="it-IT" sz="21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plaza</a:t>
            </a:r>
            <a:endParaRPr lang="it-IT" sz="21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9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0F27EC1-AC36-4B87-B1F6-4F0F93CD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" y="0"/>
            <a:ext cx="12169465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071DF94-2B50-4FDE-B974-096A9C3A9044}"/>
              </a:ext>
            </a:extLst>
          </p:cNvPr>
          <p:cNvSpPr/>
          <p:nvPr/>
        </p:nvSpPr>
        <p:spPr>
          <a:xfrm>
            <a:off x="5960908" y="0"/>
            <a:ext cx="2466975" cy="575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30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 you!!!</a:t>
            </a:r>
            <a:endParaRPr lang="it-IT" sz="3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CB17CF2-EF71-4832-8B00-C3664E964F5B}"/>
              </a:ext>
            </a:extLst>
          </p:cNvPr>
          <p:cNvSpPr/>
          <p:nvPr/>
        </p:nvSpPr>
        <p:spPr>
          <a:xfrm>
            <a:off x="6902824" y="3267962"/>
            <a:ext cx="5736666" cy="897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50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START…</a:t>
            </a:r>
            <a:endParaRPr lang="it-IT" sz="5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9291E5-1EDC-45A9-BA4B-3414463259D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1" b="23333"/>
          <a:stretch/>
        </p:blipFill>
        <p:spPr bwMode="auto">
          <a:xfrm>
            <a:off x="10040392" y="290949"/>
            <a:ext cx="1136295" cy="382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3.png">
            <a:extLst>
              <a:ext uri="{FF2B5EF4-FFF2-40B4-BE49-F238E27FC236}">
                <a16:creationId xmlns:a16="http://schemas.microsoft.com/office/drawing/2014/main" id="{E6C4F687-C961-477C-B8D3-87649C3BFE8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063475" y="215360"/>
            <a:ext cx="949470" cy="533401"/>
          </a:xfrm>
          <a:prstGeom prst="rect">
            <a:avLst/>
          </a:prstGeom>
          <a:ln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E2DD08A-8B65-4B17-8E7F-E4C25A317374}"/>
              </a:ext>
            </a:extLst>
          </p:cNvPr>
          <p:cNvSpPr/>
          <p:nvPr/>
        </p:nvSpPr>
        <p:spPr>
          <a:xfrm>
            <a:off x="9307783" y="824350"/>
            <a:ext cx="2861681" cy="253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en-GB" sz="1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IEA EBC Annex 83 on Positive Energy Districts</a:t>
            </a:r>
            <a:endParaRPr lang="it-I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68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632</Words>
  <Application>Microsoft Office PowerPoint</Application>
  <PresentationFormat>Widescreen</PresentationFormat>
  <Paragraphs>150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Palatino Linotype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Rosaria Volpe</dc:creator>
  <cp:lastModifiedBy>Rosaria Volpe</cp:lastModifiedBy>
  <cp:revision>45</cp:revision>
  <dcterms:created xsi:type="dcterms:W3CDTF">2023-05-25T10:00:49Z</dcterms:created>
  <dcterms:modified xsi:type="dcterms:W3CDTF">2023-06-12T07:08:40Z</dcterms:modified>
</cp:coreProperties>
</file>